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1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6797675" cy="9926638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howGuides="1" snapToGrid="0">
      <p:cViewPr varScale="1">
        <p:scale>
          <a:sx n="156" d="100"/>
          <a:sy n="156" d="100"/>
        </p:scale>
        <p:origin x="100" y="360"/>
      </p:cViewPr>
      <p:guideLst>
        <p:guide pos="2160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 /><Relationship Id="rId14" Type="http://schemas.openxmlformats.org/officeDocument/2006/relationships/tableStyles" Target="tableStyles.xml" /><Relationship Id="rId15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34AB3D6-6AF0-404F-8E71-C5DEFA6B0E1D}" type="datetimeFigureOut">
              <a:rPr lang="ru-RU"/>
              <a:t>17.01.2022</a:t>
            </a:fld>
            <a:endParaRPr lang="ru-RU"/>
          </a:p>
        </p:txBody>
      </p:sp>
      <p:sp>
        <p:nvSpPr>
          <p:cNvPr id="4" name="Образ слайда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77612"/>
            <a:ext cx="5438774" cy="390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C408924-9B81-4ADD-8EA6-5A9B8CD1D5F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ftr="0" hdr="0" sldNum="1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C408924-9B81-4ADD-8EA6-5A9B8CD1D5F0}" type="slidenum">
              <a:rPr lang="ru-RU"/>
              <a:t>1</a:t>
            </a:fld>
            <a:endParaRPr lang="ru-RU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3A1F7D-9DAD-4335-8B34-2226FAEF3846}" type="slidenum">
              <a:rPr lang="ru-RU"/>
              <a:t>2</a:t>
            </a:fld>
            <a:endParaRPr lang="ru-RU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828993A-0327-6622-8F6C-05E18AFB8861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3A1F7D-9DAD-4335-8B34-2226FAEF3846}" type="slidenum">
              <a: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4</a:t>
            </a:fld>
            <a:endParaRPr lang="ru-RU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589BE8-E57B-4CBF-A8A8-D1F48B2C8DFD}" type="slidenum">
              <a: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5</a:t>
            </a:fld>
            <a:endParaRPr lang="ru-RU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458102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85072872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6616843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CB9642-EC4E-BEEA-D905-C214D30FF7D8}" type="slidenum">
              <a: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/>
            </a:fld>
            <a:endParaRPr lang="ru-RU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0522924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3086696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74354397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61792-B240-105D-1E76-BA0AF0B24725}" type="slidenum">
              <a: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/>
            </a:fld>
            <a:endParaRPr lang="ru-RU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8737514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04612846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77267785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FB150C-D799-79FD-E951-38B84A1DA708}" type="slidenum">
              <a: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/>
            </a:fld>
            <a:endParaRPr lang="ru-RU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2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>
          <a:xfrm>
            <a:off x="9084607" y="6453337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084607" y="6093297"/>
            <a:ext cx="2844800" cy="365125"/>
          </a:xfrm>
        </p:spPr>
        <p:txBody>
          <a:bodyPr/>
          <a:lstStyle/>
          <a:p>
            <a:pPr>
              <a:defRPr/>
            </a:pPr>
            <a:fld id="{EFBBA8FC-3A6C-495D-94D6-E0AEF9F1D016}" type="slidenum">
              <a:rPr lang="ru-RU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 bwMode="auto">
          <a:xfrm>
            <a:off x="9336781" y="5301208"/>
            <a:ext cx="2855218" cy="1556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80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30" y="0"/>
            <a:ext cx="12191269" cy="6858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30" y="0"/>
            <a:ext cx="1219054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04F17B-8F68-4515-BA8C-F7DF1B251BDF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/>
          <p:nvPr/>
        </p:nvSpPr>
        <p:spPr bwMode="auto">
          <a:xfrm>
            <a:off x="3977822" y="4377354"/>
            <a:ext cx="7418925" cy="1093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Отчет о результатах </a:t>
            </a:r>
            <a:r>
              <a:rPr lang="ru-RU" sz="26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деятельности за </a:t>
            </a:r>
            <a:r>
              <a:rPr lang="ru-RU" sz="26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2023 год и перспективах 2024 года</a:t>
            </a:r>
            <a:endParaRPr sz="2600" b="1">
              <a:solidFill>
                <a:schemeClr val="accent5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748222" y="5471092"/>
            <a:ext cx="5602857" cy="932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1400" b="1">
                <a:latin typeface="Times New Roman"/>
                <a:ea typeface="Times New Roman"/>
                <a:cs typeface="Times New Roman"/>
              </a:rPr>
              <a:t>Коминова Е.Б., директор ГБОУДО «ДТДиМ «Преображенский»</a:t>
            </a:r>
            <a:endParaRPr sz="1400" b="1">
              <a:latin typeface="Times New Roman"/>
              <a:cs typeface="Times New Roman"/>
            </a:endParaRPr>
          </a:p>
        </p:txBody>
      </p:sp>
      <p:pic>
        <p:nvPicPr>
          <p:cNvPr id="1298640777" name="Picture 2" descr="ДТДиМ &amp;quot;Преображенский&amp;quot;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9827412" y="4864369"/>
            <a:ext cx="1794230" cy="17828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1503862" y="6374154"/>
            <a:ext cx="600767" cy="490141"/>
          </a:xfrm>
        </p:spPr>
        <p:txBody>
          <a:bodyPr/>
          <a:lstStyle/>
          <a:p>
            <a:pPr>
              <a:defRPr/>
            </a:pPr>
            <a:fld id="{EFBBA8FC-3A6C-495D-94D6-E0AEF9F1D016}" type="slidenum">
              <a:rPr lang="ru-RU"/>
              <a:t>2</a:t>
            </a:fld>
            <a:endParaRPr lang="ru-RU"/>
          </a:p>
        </p:txBody>
      </p:sp>
      <p:sp>
        <p:nvSpPr>
          <p:cNvPr id="12" name="AutoShape 2" descr="Новая административная процедура на едином портале электронных услуг по  регистрации информационных систем | mpt.gov.by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 bwMode="auto">
          <a:xfrm>
            <a:off x="5230352" y="4668264"/>
            <a:ext cx="6344178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1613931" y="293356"/>
            <a:ext cx="8039763" cy="48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2600">
              <a:solidFill>
                <a:prstClr val="white"/>
              </a:solidFill>
              <a:cs typeface="Times New Roman"/>
            </a:endParaRPr>
          </a:p>
        </p:txBody>
      </p:sp>
      <p:sp>
        <p:nvSpPr>
          <p:cNvPr id="227664348" name=""/>
          <p:cNvSpPr txBox="1"/>
          <p:nvPr/>
        </p:nvSpPr>
        <p:spPr bwMode="auto">
          <a:xfrm flipH="0" flipV="0">
            <a:off x="1826979" y="2016144"/>
            <a:ext cx="9359500" cy="26521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 sz="2800">
                <a:latin typeface="Times New Roman"/>
                <a:ea typeface="Times New Roman"/>
                <a:cs typeface="Times New Roman"/>
              </a:rPr>
              <a:t>В 2023-2024 учебном году ГБОУДО «ДТДиМ «Преображенский» исполняет Государственное задание на выполнение государственной работы по организации деятельности творческих коллективов, студий, кружков, секций, любительских объединений и государственных работ по проведению социально-значимых мероприятий.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1261641296" name="Picture 2" descr="ДТДиМ &amp;quot;Преображенский&amp;quot;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9827411" y="4864368"/>
            <a:ext cx="1794229" cy="17828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 bwMode="auto">
          <a:xfrm>
            <a:off x="5619406" y="4375001"/>
            <a:ext cx="6580910" cy="2233618"/>
          </a:xfrm>
          <a:custGeom>
            <a:avLst/>
            <a:gdLst>
              <a:gd name="connsiteX0" fmla="*/ 6371771 w 6371771"/>
              <a:gd name="connsiteY0" fmla="*/ 0 h 2496457"/>
              <a:gd name="connsiteX1" fmla="*/ 812800 w 6371771"/>
              <a:gd name="connsiteY1" fmla="*/ 0 h 2496457"/>
              <a:gd name="connsiteX2" fmla="*/ 0 w 6371771"/>
              <a:gd name="connsiteY2" fmla="*/ 2467429 h 2496457"/>
              <a:gd name="connsiteX3" fmla="*/ 6371771 w 6371771"/>
              <a:gd name="connsiteY3" fmla="*/ 2496457 h 2496457"/>
              <a:gd name="connsiteX4" fmla="*/ 6371771 w 6371771"/>
              <a:gd name="connsiteY4" fmla="*/ 0 h 2496457"/>
              <a:gd name="connsiteX0" fmla="*/ 6371771 w 6371771"/>
              <a:gd name="connsiteY0" fmla="*/ 8313 h 2504770"/>
              <a:gd name="connsiteX1" fmla="*/ 779549 w 6371771"/>
              <a:gd name="connsiteY1" fmla="*/ 0 h 2504770"/>
              <a:gd name="connsiteX2" fmla="*/ 0 w 6371771"/>
              <a:gd name="connsiteY2" fmla="*/ 2475742 h 2504770"/>
              <a:gd name="connsiteX3" fmla="*/ 6371771 w 6371771"/>
              <a:gd name="connsiteY3" fmla="*/ 2504770 h 2504770"/>
              <a:gd name="connsiteX4" fmla="*/ 6371771 w 6371771"/>
              <a:gd name="connsiteY4" fmla="*/ 8313 h 2504770"/>
              <a:gd name="connsiteX0" fmla="*/ 6371771 w 6371771"/>
              <a:gd name="connsiteY0" fmla="*/ 8313 h 2504770"/>
              <a:gd name="connsiteX1" fmla="*/ 754611 w 6371771"/>
              <a:gd name="connsiteY1" fmla="*/ 0 h 2504770"/>
              <a:gd name="connsiteX2" fmla="*/ 0 w 6371771"/>
              <a:gd name="connsiteY2" fmla="*/ 2475742 h 2504770"/>
              <a:gd name="connsiteX3" fmla="*/ 6371771 w 6371771"/>
              <a:gd name="connsiteY3" fmla="*/ 2504770 h 2504770"/>
              <a:gd name="connsiteX4" fmla="*/ 6371771 w 6371771"/>
              <a:gd name="connsiteY4" fmla="*/ 8313 h 2504770"/>
              <a:gd name="connsiteX0" fmla="*/ 6371771 w 6379830"/>
              <a:gd name="connsiteY0" fmla="*/ 8313 h 2486333"/>
              <a:gd name="connsiteX1" fmla="*/ 754611 w 6379830"/>
              <a:gd name="connsiteY1" fmla="*/ 0 h 2486333"/>
              <a:gd name="connsiteX2" fmla="*/ 0 w 6379830"/>
              <a:gd name="connsiteY2" fmla="*/ 2475742 h 2486333"/>
              <a:gd name="connsiteX3" fmla="*/ 6379830 w 6379830"/>
              <a:gd name="connsiteY3" fmla="*/ 2486333 h 2486333"/>
              <a:gd name="connsiteX4" fmla="*/ 6371771 w 6379830"/>
              <a:gd name="connsiteY4" fmla="*/ 8313 h 2486333"/>
              <a:gd name="connsiteX0" fmla="*/ 6371771 w 6387889"/>
              <a:gd name="connsiteY0" fmla="*/ 8313 h 2477115"/>
              <a:gd name="connsiteX1" fmla="*/ 754611 w 6387889"/>
              <a:gd name="connsiteY1" fmla="*/ 0 h 2477115"/>
              <a:gd name="connsiteX2" fmla="*/ 0 w 6387889"/>
              <a:gd name="connsiteY2" fmla="*/ 2475742 h 2477115"/>
              <a:gd name="connsiteX3" fmla="*/ 6387889 w 6387889"/>
              <a:gd name="connsiteY3" fmla="*/ 2477115 h 2477115"/>
              <a:gd name="connsiteX4" fmla="*/ 6371771 w 6387889"/>
              <a:gd name="connsiteY4" fmla="*/ 8313 h 2477115"/>
              <a:gd name="connsiteX0" fmla="*/ 6371771 w 6379831"/>
              <a:gd name="connsiteY0" fmla="*/ 8313 h 2477115"/>
              <a:gd name="connsiteX1" fmla="*/ 754611 w 6379831"/>
              <a:gd name="connsiteY1" fmla="*/ 0 h 2477115"/>
              <a:gd name="connsiteX2" fmla="*/ 0 w 6379831"/>
              <a:gd name="connsiteY2" fmla="*/ 2475742 h 2477115"/>
              <a:gd name="connsiteX3" fmla="*/ 6379831 w 6379831"/>
              <a:gd name="connsiteY3" fmla="*/ 2477115 h 2477115"/>
              <a:gd name="connsiteX4" fmla="*/ 6371771 w 6379831"/>
              <a:gd name="connsiteY4" fmla="*/ 8313 h 247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9831" h="2477115" fill="norm" stroke="1" extrusionOk="0">
                <a:moveTo>
                  <a:pt x="6371771" y="8313"/>
                </a:moveTo>
                <a:lnTo>
                  <a:pt x="754611" y="0"/>
                </a:lnTo>
                <a:lnTo>
                  <a:pt x="0" y="2475742"/>
                </a:lnTo>
                <a:lnTo>
                  <a:pt x="6379831" y="2477115"/>
                </a:lnTo>
                <a:cubicBezTo>
                  <a:pt x="6377145" y="1651108"/>
                  <a:pt x="6374457" y="834320"/>
                  <a:pt x="6371771" y="831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1381668"/>
            <a:ext cx="11712633" cy="542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AutoShape 2" descr="ÐÐ°ÑÑÐ¸Ð½ÐºÐ¸ Ð¿Ð¾ Ð·Ð°Ð¿ÑÐ¾ÑÑ 273-Ð¤Ð"/>
          <p:cNvSpPr>
            <a:spLocks noChangeArrowheads="1" noChangeAspect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 bwMode="auto">
          <a:xfrm>
            <a:off x="11554689" y="6426056"/>
            <a:ext cx="498925" cy="365125"/>
          </a:xfrm>
        </p:spPr>
        <p:txBody>
          <a:bodyPr/>
          <a:lstStyle/>
          <a:p>
            <a:pPr>
              <a:defRPr/>
            </a:pPr>
            <a:fld id="{EFBBA8FC-3A6C-495D-94D6-E0AEF9F1D016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4870972" y="1461838"/>
            <a:ext cx="6684436" cy="39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algn="just">
              <a:defRPr/>
            </a:pPr>
            <a:endParaRPr lang="ru-RU" sz="2000" b="1">
              <a:solidFill>
                <a:schemeClr val="accent1">
                  <a:lumMod val="50000"/>
                </a:schemeClr>
              </a:solidFill>
              <a:latin typeface="Calibri"/>
              <a:cs typeface="Times New Roman"/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4937478" y="1921199"/>
            <a:ext cx="6775155" cy="18842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3" name="Rectangle 1"/>
          <p:cNvSpPr>
            <a:spLocks noChangeArrowheads="1"/>
          </p:cNvSpPr>
          <p:nvPr/>
        </p:nvSpPr>
        <p:spPr bwMode="auto">
          <a:xfrm>
            <a:off x="4870972" y="2680642"/>
            <a:ext cx="6842380" cy="36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6530202" y="5293869"/>
            <a:ext cx="5274667" cy="39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>
              <a:defRPr/>
            </a:pPr>
            <a:endParaRPr lang="ru-RU" sz="2000">
              <a:solidFill>
                <a:schemeClr val="accent1">
                  <a:lumMod val="50000"/>
                </a:schemeClr>
              </a:solidFill>
              <a:latin typeface="Calibri"/>
              <a:cs typeface="Times New Roman"/>
            </a:endParaRPr>
          </a:p>
        </p:txBody>
      </p:sp>
      <p:sp>
        <p:nvSpPr>
          <p:cNvPr id="299071950" name=""/>
          <p:cNvSpPr txBox="1"/>
          <p:nvPr/>
        </p:nvSpPr>
        <p:spPr bwMode="auto">
          <a:xfrm flipH="0" flipV="0">
            <a:off x="1019999" y="1874520"/>
            <a:ext cx="10504230" cy="30178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ru-RU" sz="2800">
                <a:latin typeface="Times New Roman"/>
                <a:ea typeface="Times New Roman"/>
                <a:cs typeface="Times New Roman"/>
              </a:rPr>
              <a:t>В 2023 году в учреждении обучалось 7 741 обучающийся, из них 4 425 человек – за счет средств субсидии на финансовое обеспечение государственного задания, 3 316 человек – за счет средств физических лиц</a:t>
            </a:r>
            <a:r>
              <a:rPr lang="ru-RU" sz="2800">
                <a:latin typeface="Times New Roman"/>
                <a:ea typeface="Times New Roman"/>
                <a:cs typeface="Times New Roman"/>
              </a:rPr>
              <a:t>. Число уникальных обучающихся - 4 734 человека.</a:t>
            </a:r>
            <a:endParaRPr sz="28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800">
                <a:latin typeface="Times New Roman"/>
                <a:ea typeface="Times New Roman"/>
                <a:cs typeface="Times New Roman"/>
              </a:rPr>
              <a:t> На 31.12.2023 года во Дворце реализуется 352 дополнительных общеобразовательных программы, по 6 направленностям.</a:t>
            </a:r>
            <a:endParaRPr sz="2800">
              <a:latin typeface="Times New Roman"/>
              <a:cs typeface="Times New Roman"/>
            </a:endParaRPr>
          </a:p>
          <a:p>
            <a:pPr algn="l">
              <a:defRPr/>
            </a:pPr>
            <a:endParaRPr sz="2400"/>
          </a:p>
        </p:txBody>
      </p:sp>
      <p:pic>
        <p:nvPicPr>
          <p:cNvPr id="1789565239" name="Picture 2" descr="ДТДиМ &amp;quot;Преображенский&amp;quot;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10166779" y="4643235"/>
            <a:ext cx="1794229" cy="17828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AutoShape 5" descr="телескоп, астрономия, наука значок"/>
          <p:cNvSpPr>
            <a:spLocks noChangeArrowheads="1" noChangeAspect="1"/>
          </p:cNvSpPr>
          <p:nvPr/>
        </p:nvSpPr>
        <p:spPr bwMode="auto">
          <a:xfrm>
            <a:off x="156349" y="-143997"/>
            <a:ext cx="304760" cy="304761"/>
          </a:xfrm>
          <a:prstGeom prst="rect">
            <a:avLst/>
          </a:prstGeom>
          <a:noFill/>
        </p:spPr>
        <p:txBody>
          <a:bodyPr vert="horz" wrap="square" lIns="91428" tIns="45714" rIns="91428" bIns="45714" numCol="1" anchor="t" anchorCtr="0" compatLnSpc="1">
            <a:prstTxWarp prst="textNoShape"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6096001" y="2746394"/>
            <a:ext cx="6095206" cy="1213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ru-RU" sz="2000" b="1">
              <a:solidFill>
                <a:srgbClr val="4BACC6">
                  <a:lumMod val="5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461109" y="1175250"/>
            <a:ext cx="11143941" cy="140226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/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793" y="2746394"/>
            <a:ext cx="5912638" cy="121305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ru-RU" sz="3200" b="1">
              <a:solidFill>
                <a:srgbClr val="4BACC6">
                  <a:lumMod val="5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2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9084218" y="6449756"/>
            <a:ext cx="2844430" cy="365125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5</a:t>
            </a:r>
            <a:endParaRPr/>
          </a:p>
        </p:txBody>
      </p:sp>
      <p:graphicFrame>
        <p:nvGraphicFramePr>
          <p:cNvPr id="2115421381" name=""/>
          <p:cNvGraphicFramePr>
            <a:graphicFrameLocks xmlns:a="http://schemas.openxmlformats.org/drawingml/2006/main"/>
          </p:cNvGraphicFramePr>
          <p:nvPr/>
        </p:nvGraphicFramePr>
        <p:xfrm>
          <a:off x="1891861" y="1500641"/>
          <a:ext cx="9220728" cy="3776450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{5C22544A-7EE6-4342-B048-85BDC9FD1C3A}</a:tableStyleId>
              </a:tblPr>
              <a:tblGrid>
                <a:gridCol w="4450258"/>
                <a:gridCol w="4757770"/>
              </a:tblGrid>
              <a:tr h="708073"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Направленность 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Количество обучающихся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(человеко-кружков)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</a:tr>
              <a:tr h="485710"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Социально-гуманитарная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1221   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</a:tr>
              <a:tr h="428328"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Художественная 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2018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</a:tr>
              <a:tr h="428328"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Техническая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sz="1400">
                          <a:latin typeface="Times New Roman"/>
                          <a:ea typeface="Times New Roman"/>
                        </a:rPr>
                        <a:t>59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</a:tr>
              <a:tr h="428328"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Физкультурно-спортивная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3201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</a:tr>
              <a:tr h="428328"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Туристско-краеведческая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689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</a:tr>
              <a:tr h="428328"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Естественно-научная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353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</a:tr>
              <a:tr h="428328"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ИТОГО: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1400">
                          <a:latin typeface="Times New Roman"/>
                          <a:ea typeface="Times New Roman"/>
                        </a:rPr>
                        <a:t>7741</a:t>
                      </a:r>
                      <a:endParaRPr sz="1400">
                        <a:latin typeface="Times New Roman"/>
                        <a:ea typeface="Times New Roman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  <p:pic>
        <p:nvPicPr>
          <p:cNvPr id="704838605" name="Picture 2" descr="ДТДиМ &amp;quot;Преображенский&amp;quot;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10166778" y="4643235"/>
            <a:ext cx="1794229" cy="17828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1503862" y="6374154"/>
            <a:ext cx="600767" cy="490141"/>
          </a:xfrm>
        </p:spPr>
        <p:txBody>
          <a:bodyPr/>
          <a:lstStyle/>
          <a:p>
            <a:pPr>
              <a:defRPr/>
            </a:pPr>
            <a:fld id="{EFBBA8FC-3A6C-495D-94D6-E0AEF9F1D016}" type="slidenum">
              <a:rPr lang="ru-RU"/>
              <a:t>5</a:t>
            </a:fld>
            <a:endParaRPr lang="ru-RU"/>
          </a:p>
        </p:txBody>
      </p:sp>
      <p:sp>
        <p:nvSpPr>
          <p:cNvPr id="708139732" name=""/>
          <p:cNvSpPr txBox="1"/>
          <p:nvPr/>
        </p:nvSpPr>
        <p:spPr bwMode="auto">
          <a:xfrm flipH="0" flipV="0">
            <a:off x="1562395" y="1765088"/>
            <a:ext cx="9685189" cy="24692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indent="449579" algn="l">
              <a:defRPr/>
            </a:pPr>
            <a:r>
              <a:rPr sz="2600">
                <a:highlight>
                  <a:srgbClr val="FFFFFF"/>
                </a:highlight>
                <a:latin typeface="Times New Roman"/>
                <a:ea typeface="Times New Roman"/>
              </a:rPr>
              <a:t>Показателем рез</a:t>
            </a:r>
            <a:r>
              <a:rPr sz="2600">
                <a:highlight>
                  <a:srgbClr val="FFFFFF"/>
                </a:highlight>
                <a:latin typeface="Times New Roman"/>
                <a:ea typeface="Times New Roman"/>
              </a:rPr>
              <a:t>ультативности образовательной деятельности учреждения – является представление достижений обучающихся, всего приняло участие в конкурсах, фестивалях, выставках, соревнованиях и других массовых мероприятиях городского, федерального и международного уровней </a:t>
            </a:r>
            <a:r>
              <a:rPr sz="2600">
                <a:highlight>
                  <a:srgbClr val="FFFFFF"/>
                </a:highlight>
                <a:latin typeface="Times New Roman"/>
                <a:ea typeface="Times New Roman"/>
              </a:rPr>
              <a:t>4</a:t>
            </a:r>
            <a:r>
              <a:rPr sz="2600">
                <a:highlight>
                  <a:srgbClr val="FFFFFF"/>
                </a:highlight>
                <a:latin typeface="Times New Roman"/>
                <a:ea typeface="Times New Roman"/>
              </a:rPr>
              <a:t>10</a:t>
            </a:r>
            <a:r>
              <a:rPr sz="2600">
                <a:highlight>
                  <a:srgbClr val="FFFFFF"/>
                </a:highlight>
                <a:latin typeface="Times New Roman"/>
                <a:ea typeface="Times New Roman"/>
              </a:rPr>
              <a:t>1</a:t>
            </a:r>
            <a:r>
              <a:rPr sz="2600">
                <a:highlight>
                  <a:srgbClr val="FFFFFF"/>
                </a:highlight>
                <a:latin typeface="Times New Roman"/>
                <a:ea typeface="Times New Roman"/>
              </a:rPr>
              <a:t> обучающийся, из них 2</a:t>
            </a:r>
            <a:r>
              <a:rPr sz="2600">
                <a:highlight>
                  <a:srgbClr val="FFFFFF"/>
                </a:highlight>
                <a:latin typeface="Times New Roman"/>
                <a:ea typeface="Times New Roman"/>
              </a:rPr>
              <a:t>58</a:t>
            </a:r>
            <a:r>
              <a:rPr sz="2600">
                <a:highlight>
                  <a:srgbClr val="FFFFFF"/>
                </a:highlight>
                <a:latin typeface="Times New Roman"/>
                <a:ea typeface="Times New Roman"/>
              </a:rPr>
              <a:t>0 человек стали победителями и призерами.</a:t>
            </a:r>
            <a:endParaRPr sz="2600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2128712223" name="Picture 2" descr="ДТДиМ &amp;quot;Преображенский&amp;quot;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10166778" y="4643235"/>
            <a:ext cx="1794229" cy="17828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149053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1503861" y="6374153"/>
            <a:ext cx="600766" cy="490140"/>
          </a:xfrm>
        </p:spPr>
        <p:txBody>
          <a:bodyPr/>
          <a:lstStyle/>
          <a:p>
            <a:pPr>
              <a:defRPr/>
            </a:pPr>
            <a:fld id="{4EA76520-7C7B-AD3E-C25C-D66C0FE2C550}" type="slidenum">
              <a:rPr lang="ru-RU"/>
              <a:t/>
            </a:fld>
            <a:endParaRPr lang="ru-RU"/>
          </a:p>
        </p:txBody>
      </p:sp>
      <p:sp>
        <p:nvSpPr>
          <p:cNvPr id="1927254052" name=""/>
          <p:cNvSpPr txBox="1"/>
          <p:nvPr/>
        </p:nvSpPr>
        <p:spPr bwMode="auto">
          <a:xfrm flipH="0" flipV="0">
            <a:off x="1562394" y="1765087"/>
            <a:ext cx="9688429" cy="4450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Государственные работы </a:t>
            </a: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 проведению социально-значимых мероприятий</a:t>
            </a:r>
            <a:endParaRPr sz="26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26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</a:t>
            </a: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азовая </a:t>
            </a: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опорная) площадка </a:t>
            </a: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 развитию экологического образования, краеведения, образовательного туризма, проекта «Школа безопасности</a:t>
            </a: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». </a:t>
            </a: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</a:t>
            </a: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роведения </a:t>
            </a: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отборочных этапов городских конкурсных мероприятий по данным </a:t>
            </a: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направлениям.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Базовая площадка по развитию РДДМ «Движение Первых»</a:t>
            </a:r>
            <a:endParaRPr sz="26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sz="2600"/>
          </a:p>
          <a:p>
            <a:pPr indent="449579" algn="l">
              <a:defRPr/>
            </a:pPr>
            <a:endParaRPr sz="2600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1543895675" name="Picture 2" descr="ДТДиМ &amp;quot;Преображенский&amp;quot;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10166779" y="4643235"/>
            <a:ext cx="1794229" cy="17828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8020973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1503861" y="6374153"/>
            <a:ext cx="600766" cy="490140"/>
          </a:xfrm>
        </p:spPr>
        <p:txBody>
          <a:bodyPr/>
          <a:lstStyle/>
          <a:p>
            <a:pPr>
              <a:defRPr/>
            </a:pPr>
            <a:fld id="{F7CC1BB4-5E16-0142-AC9E-E1BBD64D865C}" type="slidenum">
              <a:rPr lang="ru-RU"/>
              <a:t/>
            </a:fld>
            <a:endParaRPr lang="ru-RU"/>
          </a:p>
        </p:txBody>
      </p:sp>
      <p:sp>
        <p:nvSpPr>
          <p:cNvPr id="864022157" name=""/>
          <p:cNvSpPr txBox="1"/>
          <p:nvPr/>
        </p:nvSpPr>
        <p:spPr bwMode="auto">
          <a:xfrm flipH="0" flipV="0">
            <a:off x="1562394" y="1765087"/>
            <a:ext cx="9692029" cy="884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endParaRPr sz="2600"/>
          </a:p>
          <a:p>
            <a:pPr indent="449579" algn="l">
              <a:defRPr/>
            </a:pPr>
            <a:endParaRPr sz="2600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143165511" name="Picture 2" descr="ДТДиМ &amp;quot;Преображенский&amp;quot;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10166779" y="4643235"/>
            <a:ext cx="1794229" cy="1782820"/>
          </a:xfrm>
          <a:prstGeom prst="rect">
            <a:avLst/>
          </a:prstGeom>
          <a:noFill/>
        </p:spPr>
      </p:pic>
      <p:sp>
        <p:nvSpPr>
          <p:cNvPr id="2019867987" name=""/>
          <p:cNvSpPr txBox="1"/>
          <p:nvPr/>
        </p:nvSpPr>
        <p:spPr bwMode="auto">
          <a:xfrm flipH="0" flipV="0">
            <a:off x="1562394" y="1765087"/>
            <a:ext cx="9692028" cy="405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Социокультурные проекты дворца творчества</a:t>
            </a:r>
            <a:b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более 40 тысяч участников в год</a:t>
            </a:r>
            <a:endParaRPr sz="26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Программа «Наш дом – ваш дом»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Программа «Светлячок»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Программа «Золотой ключик»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Программа семейного клуба «Шаг навстречу»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Программа «Истоки»</a:t>
            </a:r>
            <a:endParaRPr sz="2600">
              <a:latin typeface="Times New Roman"/>
              <a:cs typeface="Times New Roman"/>
            </a:endParaRPr>
          </a:p>
          <a:p>
            <a:pPr algn="ctr">
              <a:defRPr/>
            </a:pPr>
            <a:endParaRPr sz="2600"/>
          </a:p>
          <a:p>
            <a:pPr indent="449579" algn="l">
              <a:defRPr/>
            </a:pPr>
            <a:endParaRPr sz="2600">
              <a:highlight>
                <a:srgbClr val="FFFFFF"/>
              </a:highlight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901824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1503861" y="6374153"/>
            <a:ext cx="600766" cy="490140"/>
          </a:xfrm>
        </p:spPr>
        <p:txBody>
          <a:bodyPr/>
          <a:lstStyle/>
          <a:p>
            <a:pPr>
              <a:defRPr/>
            </a:pPr>
            <a:fld id="{7459A7C9-EF36-BBC4-1D88-45D224CF61B1}" type="slidenum">
              <a:rPr lang="ru-RU"/>
              <a:t/>
            </a:fld>
            <a:endParaRPr lang="ru-RU"/>
          </a:p>
        </p:txBody>
      </p:sp>
      <p:pic>
        <p:nvPicPr>
          <p:cNvPr id="666329090" name="Picture 2" descr="ДТДиМ &amp;quot;Преображенский&amp;quot;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10379154" y="4714875"/>
            <a:ext cx="1794229" cy="1782820"/>
          </a:xfrm>
          <a:prstGeom prst="rect">
            <a:avLst/>
          </a:prstGeom>
          <a:noFill/>
        </p:spPr>
      </p:pic>
      <p:pic>
        <p:nvPicPr>
          <p:cNvPr id="11874479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32291" y="1137708"/>
            <a:ext cx="3269073" cy="1838854"/>
          </a:xfrm>
          <a:prstGeom prst="rect">
            <a:avLst/>
          </a:prstGeom>
        </p:spPr>
      </p:pic>
      <p:pic>
        <p:nvPicPr>
          <p:cNvPr id="1466174356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3505728" y="1148685"/>
            <a:ext cx="1370907" cy="1827876"/>
          </a:xfrm>
          <a:prstGeom prst="rect">
            <a:avLst/>
          </a:prstGeom>
        </p:spPr>
      </p:pic>
      <p:pic>
        <p:nvPicPr>
          <p:cNvPr id="1791121013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5151705" y="1137708"/>
            <a:ext cx="2759358" cy="1838854"/>
          </a:xfrm>
          <a:prstGeom prst="rect">
            <a:avLst/>
          </a:prstGeom>
        </p:spPr>
      </p:pic>
      <p:pic>
        <p:nvPicPr>
          <p:cNvPr id="1958762898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8021376" y="1137708"/>
            <a:ext cx="2456924" cy="1838854"/>
          </a:xfrm>
          <a:prstGeom prst="rect">
            <a:avLst/>
          </a:prstGeom>
        </p:spPr>
      </p:pic>
      <p:pic>
        <p:nvPicPr>
          <p:cNvPr id="1214739628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132291" y="3103827"/>
            <a:ext cx="2864083" cy="1611046"/>
          </a:xfrm>
          <a:prstGeom prst="rect">
            <a:avLst/>
          </a:prstGeom>
        </p:spPr>
      </p:pic>
      <p:pic>
        <p:nvPicPr>
          <p:cNvPr id="1336009958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3076584" y="3103827"/>
            <a:ext cx="2417514" cy="1611046"/>
          </a:xfrm>
          <a:prstGeom prst="rect">
            <a:avLst/>
          </a:prstGeom>
        </p:spPr>
      </p:pic>
      <p:pic>
        <p:nvPicPr>
          <p:cNvPr id="993141369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10591529" y="1148685"/>
            <a:ext cx="1369479" cy="1827876"/>
          </a:xfrm>
          <a:prstGeom prst="rect">
            <a:avLst/>
          </a:prstGeom>
        </p:spPr>
      </p:pic>
      <p:pic>
        <p:nvPicPr>
          <p:cNvPr id="213082352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5660397" y="3103827"/>
            <a:ext cx="2140293" cy="1605220"/>
          </a:xfrm>
          <a:prstGeom prst="rect">
            <a:avLst/>
          </a:prstGeom>
        </p:spPr>
      </p:pic>
      <p:pic>
        <p:nvPicPr>
          <p:cNvPr id="756793909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7911064" y="3103827"/>
            <a:ext cx="1245088" cy="1660118"/>
          </a:xfrm>
          <a:prstGeom prst="rect">
            <a:avLst/>
          </a:prstGeom>
        </p:spPr>
      </p:pic>
      <p:pic>
        <p:nvPicPr>
          <p:cNvPr id="1835355033" name="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 flipH="0" flipV="0">
            <a:off x="9249838" y="3103827"/>
            <a:ext cx="2831092" cy="1660118"/>
          </a:xfrm>
          <a:prstGeom prst="rect">
            <a:avLst/>
          </a:prstGeom>
        </p:spPr>
      </p:pic>
      <p:pic>
        <p:nvPicPr>
          <p:cNvPr id="1202323471" name="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 flipH="0" flipV="0">
            <a:off x="132291" y="4763946"/>
            <a:ext cx="2603305" cy="1887396"/>
          </a:xfrm>
          <a:prstGeom prst="rect">
            <a:avLst/>
          </a:prstGeom>
        </p:spPr>
      </p:pic>
      <p:pic>
        <p:nvPicPr>
          <p:cNvPr id="1452898040" name="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 flipH="0" flipV="0">
            <a:off x="2888794" y="4780006"/>
            <a:ext cx="2473703" cy="1855277"/>
          </a:xfrm>
          <a:prstGeom prst="rect">
            <a:avLst/>
          </a:prstGeom>
        </p:spPr>
      </p:pic>
      <p:pic>
        <p:nvPicPr>
          <p:cNvPr id="1867730940" name="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 flipH="0" flipV="0">
            <a:off x="5494098" y="4830436"/>
            <a:ext cx="2406463" cy="1804847"/>
          </a:xfrm>
          <a:prstGeom prst="rect">
            <a:avLst/>
          </a:prstGeom>
        </p:spPr>
      </p:pic>
      <p:pic>
        <p:nvPicPr>
          <p:cNvPr id="897655576" name="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 flipH="0" flipV="0">
            <a:off x="8021376" y="4835909"/>
            <a:ext cx="2377752" cy="1783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ONLYOFFICE/8.0.1.31</Application>
  <DocSecurity>0</DocSecurity>
  <PresentationFormat>Широкоэкранный</PresentationFormat>
  <Paragraphs>0</Paragraphs>
  <Slides>8</Slides>
  <Notes>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Alex</dc:creator>
  <cp:keywords/>
  <dc:description/>
  <dc:identifier/>
  <dc:language/>
  <cp:lastModifiedBy/>
  <cp:revision>871</cp:revision>
  <dcterms:created xsi:type="dcterms:W3CDTF">2017-12-25T09:12:03Z</dcterms:created>
  <dcterms:modified xsi:type="dcterms:W3CDTF">2024-04-06T09:30:52Z</dcterms:modified>
  <cp:category/>
  <cp:contentStatus/>
  <cp:version/>
</cp:coreProperties>
</file>